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INFORMES%20PQRS%202024\INFORMES%20ATENCION%20AL%20USUARIO%20ITP%20VIGENCIA%202024\2.%20INFORME%20PQRSD%20ITP%20FEBRERO%202024\PORCENTAJES%20INFORME%20PQRS%20FEBRERO%20DE%202024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INFORMES%20PQRS%202024\INFORMES%20ATENCION%20AL%20USUARIO%20ITP%20VIGENCIA%202024\2.%20INFORME%20PQRSD%20ITP%20FEBRERO%202024\PORCENTAJES%20INFORME%20PQRS%20FEBRERO%20DE%202024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INFORMES%20PQRS%202024\INFORMES%20ATENCION%20AL%20USUARIO%20ITP%20VIGENCIA%202024\2.%20INFORME%20PQRSD%20ITP%20FEBRERO%202024\PORCENTAJES%20INFORME%20PQRS%20FEBRERO%20DE%202024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UARIO\Desktop\INFORMES%20PQRS%202024\INFORMES%20ATENCION%20AL%20USUARIO%20ITP%20VIGENCIA%202024\2.%20INFORME%20PQRSD%20ITP%20FEBRERO%202024\PORCENTAJES%20INFORME%20PQRS%20FEBRERO%20DE%202024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INFORMES%20PQRS%202024\INFORMES%20ATENCION%20AL%20USUARIO%20ITP%20VIGENCIA%202024\2.%20INFORME%20PQRSD%20ITP%20FEBRERO%202024\PORCENTAJES%20INFORME%20PQRS%20FEBRERO%20DE%202024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Febrero'!$F$10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Febrero'!$G$9:$H$9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Febrero'!$G$10:$H$10</c:f>
              <c:numCache>
                <c:formatCode>0%</c:formatCode>
                <c:ptCount val="2"/>
                <c:pt idx="0" formatCode="General">
                  <c:v>91</c:v>
                </c:pt>
                <c:pt idx="1">
                  <c:v>0.40625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D-4D18-B970-77BECB910BC5}"/>
            </c:ext>
          </c:extLst>
        </c:ser>
        <c:ser>
          <c:idx val="1"/>
          <c:order val="1"/>
          <c:tx>
            <c:strRef>
              <c:f>'total canales de comu Febrero'!$F$11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Febrero'!$G$9:$H$9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Febrero'!$G$11:$H$11</c:f>
              <c:numCache>
                <c:formatCode>0%</c:formatCode>
                <c:ptCount val="2"/>
                <c:pt idx="0" formatCode="General">
                  <c:v>73</c:v>
                </c:pt>
                <c:pt idx="1">
                  <c:v>0.32589285714285715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D-4D18-B970-77BECB910BC5}"/>
            </c:ext>
          </c:extLst>
        </c:ser>
        <c:ser>
          <c:idx val="2"/>
          <c:order val="2"/>
          <c:tx>
            <c:strRef>
              <c:f>'total canales de comu Febrero'!$F$12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Febrero'!$G$9:$H$9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Febrero'!$G$12:$H$12</c:f>
              <c:numCache>
                <c:formatCode>0%</c:formatCode>
                <c:ptCount val="2"/>
                <c:pt idx="0" formatCode="General">
                  <c:v>60</c:v>
                </c:pt>
                <c:pt idx="1">
                  <c:v>0.26785714285714285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D-4D18-B970-77BECB910BC5}"/>
            </c:ext>
          </c:extLst>
        </c:ser>
        <c:ser>
          <c:idx val="3"/>
          <c:order val="3"/>
          <c:tx>
            <c:strRef>
              <c:f>'total canales de comu Febrero'!$F$13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Febrero'!$G$9:$H$9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Febrero'!$G$13:$H$13</c:f>
              <c:numCache>
                <c:formatCode>0%</c:formatCode>
                <c:ptCount val="2"/>
                <c:pt idx="0" formatCode="General">
                  <c:v>224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5D-4D18-B970-77BECB910B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57</c:v>
                </c:pt>
                <c:pt idx="1">
                  <c:v>20</c:v>
                </c:pt>
                <c:pt idx="2">
                  <c:v>14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0-4089-93AF-DB2D237E97D4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0.62637362637362637</c:v>
                </c:pt>
                <c:pt idx="1">
                  <c:v>0.2197802197802198</c:v>
                </c:pt>
                <c:pt idx="2">
                  <c:v>0.15384615384615385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0-4089-93AF-DB2D237E97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de comun virtual Febrer'!$G$9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Febrer'!$F$10:$F$12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Febrer'!$G$10:$G$12</c:f>
              <c:numCache>
                <c:formatCode>General</c:formatCode>
                <c:ptCount val="3"/>
                <c:pt idx="0">
                  <c:v>46</c:v>
                </c:pt>
                <c:pt idx="1">
                  <c:v>1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B-4C09-8D3B-9007CC5F6EE2}"/>
            </c:ext>
          </c:extLst>
        </c:ser>
        <c:ser>
          <c:idx val="1"/>
          <c:order val="1"/>
          <c:tx>
            <c:strRef>
              <c:f>'canales de comun virtual Febrer'!$H$9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Febrer'!$F$10:$F$12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Febrer'!$H$10:$H$12</c:f>
              <c:numCache>
                <c:formatCode>0%</c:formatCode>
                <c:ptCount val="3"/>
                <c:pt idx="0">
                  <c:v>0.97</c:v>
                </c:pt>
                <c:pt idx="1">
                  <c:v>0.03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B-4C09-8D3B-9007CC5F6E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  </a:t>
            </a:r>
          </a:p>
        </c:rich>
      </c:tx>
      <c:layout>
        <c:manualLayout>
          <c:xMode val="edge"/>
          <c:yMode val="edge"/>
          <c:x val="0.29463931444619207"/>
          <c:y val="2.4420015028884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Febrero 2025'!$G$9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Febrero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Febrero 2025'!$G$10:$G$16</c:f>
              <c:numCache>
                <c:formatCode>0</c:formatCode>
                <c:ptCount val="7"/>
                <c:pt idx="0">
                  <c:v>91</c:v>
                </c:pt>
                <c:pt idx="1">
                  <c:v>85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4-404D-9564-EF7214693108}"/>
            </c:ext>
          </c:extLst>
        </c:ser>
        <c:ser>
          <c:idx val="1"/>
          <c:order val="1"/>
          <c:tx>
            <c:strRef>
              <c:f>'tipos pqrs Febrero 2025'!$H$9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Febrero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Febrero 2025'!$H$10:$H$16</c:f>
              <c:numCache>
                <c:formatCode>0%</c:formatCode>
                <c:ptCount val="7"/>
                <c:pt idx="0">
                  <c:v>0.40625</c:v>
                </c:pt>
                <c:pt idx="1">
                  <c:v>0.3794642857142857</c:v>
                </c:pt>
                <c:pt idx="2">
                  <c:v>4.464285714285714E-3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0.20982142857142858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84-404D-9564-EF72146931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PETICIONES ATENDIDAS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 Total PQRSD Atendidas 204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dependencia'!$D$10:$D$22</c:f>
              <c:strCache>
                <c:ptCount val="13"/>
                <c:pt idx="0">
                  <c:v>ATENCION AL USUARIO</c:v>
                </c:pt>
                <c:pt idx="1">
                  <c:v>BIENESTAR UNIVERSITARIO</c:v>
                </c:pt>
                <c:pt idx="2">
                  <c:v>CONTRATACION</c:v>
                </c:pt>
                <c:pt idx="3">
                  <c:v>JURIDICA</c:v>
                </c:pt>
                <c:pt idx="4">
                  <c:v>RECTORIA</c:v>
                </c:pt>
                <c:pt idx="5">
                  <c:v>REGISTRO Y CONTROL</c:v>
                </c:pt>
                <c:pt idx="6">
                  <c:v>SALA DE DOCENTES</c:v>
                </c:pt>
                <c:pt idx="7">
                  <c:v>TALENTO HUMANO</c:v>
                </c:pt>
                <c:pt idx="8">
                  <c:v>TESORERIA</c:v>
                </c:pt>
                <c:pt idx="9">
                  <c:v>SECRETARIA EJECUTIVA </c:v>
                </c:pt>
                <c:pt idx="10">
                  <c:v>CONSEJO ACADEMICO </c:v>
                </c:pt>
                <c:pt idx="11">
                  <c:v>VICERRECTORIA ACADEMICA</c:v>
                </c:pt>
                <c:pt idx="12">
                  <c:v>VICERRECTORIA ADMINISTRATIVA</c:v>
                </c:pt>
              </c:strCache>
            </c:strRef>
          </c:cat>
          <c:val>
            <c:numRef>
              <c:f>'Peticiones por dependencia'!$F$10:$F$22</c:f>
              <c:numCache>
                <c:formatCode>General</c:formatCode>
                <c:ptCount val="13"/>
                <c:pt idx="0">
                  <c:v>53</c:v>
                </c:pt>
                <c:pt idx="1">
                  <c:v>3</c:v>
                </c:pt>
                <c:pt idx="2">
                  <c:v>5</c:v>
                </c:pt>
                <c:pt idx="3">
                  <c:v>15</c:v>
                </c:pt>
                <c:pt idx="4">
                  <c:v>7</c:v>
                </c:pt>
                <c:pt idx="5">
                  <c:v>19</c:v>
                </c:pt>
                <c:pt idx="6">
                  <c:v>40</c:v>
                </c:pt>
                <c:pt idx="7">
                  <c:v>11</c:v>
                </c:pt>
                <c:pt idx="8">
                  <c:v>8</c:v>
                </c:pt>
                <c:pt idx="9">
                  <c:v>1</c:v>
                </c:pt>
                <c:pt idx="10">
                  <c:v>13</c:v>
                </c:pt>
                <c:pt idx="11">
                  <c:v>10</c:v>
                </c:pt>
                <c:pt idx="1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A-4167-844E-68B300AF22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PETICIONES ATENDIDAS 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'Peticiones por dependencia'!$D$10:$D$22</c15:sqref>
                        </c15:formulaRef>
                      </c:ext>
                    </c:extLst>
                    <c:strCache>
                      <c:ptCount val="13"/>
                      <c:pt idx="0">
                        <c:v>ATENCION AL USUARIO</c:v>
                      </c:pt>
                      <c:pt idx="1">
                        <c:v>BIENESTAR UNIVERSITARIO</c:v>
                      </c:pt>
                      <c:pt idx="2">
                        <c:v>CONTRATACION</c:v>
                      </c:pt>
                      <c:pt idx="3">
                        <c:v>JURIDICA</c:v>
                      </c:pt>
                      <c:pt idx="4">
                        <c:v>RECTORIA</c:v>
                      </c:pt>
                      <c:pt idx="5">
                        <c:v>REGISTRO Y CONTROL</c:v>
                      </c:pt>
                      <c:pt idx="6">
                        <c:v>SALA DE DOCENTES</c:v>
                      </c:pt>
                      <c:pt idx="7">
                        <c:v>TALENTO HUMANO</c:v>
                      </c:pt>
                      <c:pt idx="8">
                        <c:v>TESORERIA</c:v>
                      </c:pt>
                      <c:pt idx="9">
                        <c:v>SECRETARIA EJECUTIVA </c:v>
                      </c:pt>
                      <c:pt idx="10">
                        <c:v>CONSEJO ACADEMICO </c:v>
                      </c:pt>
                      <c:pt idx="11">
                        <c:v>VICERRECTORIA ACADEMICA</c:v>
                      </c:pt>
                      <c:pt idx="12">
                        <c:v>VICERRECTORIA ADMINISTRATIVA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'Peticiones por dependencia'!$C$10:$C$22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ACA-4167-844E-68B300AF229E}"/>
                  </c:ext>
                </c:extLst>
              </c15:ser>
            </c15:filteredBarSeries>
          </c:ext>
        </c:extLst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PQRSD Atendidas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65EC-2CE7-4FF7-8D30-98E4A5757953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C292-34A6-4176-BF6D-64A3A0EA0B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67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C292-34A6-4176-BF6D-64A3A0EA0B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A580-5E42-4D6B-9E6A-D42BF636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85AD6-BA74-4D1C-9663-9B4B3BD8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7A504-49F6-4926-B3A5-97DD84CC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70D02-A447-4D92-94BA-3A5C7EA8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F4ECE-4DF4-4651-93E8-DAFE12B8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231F-DDED-402A-A654-4CE032F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40B1F-9A6C-4749-86A3-A4FEEC88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EE4C-6B17-491E-A976-826C9019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D43D4-DF10-4CFB-AE63-CB40FD07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075E3-27A8-47C8-9EEC-A4BC8C22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72815-4036-4FD8-A6F7-184C2B90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4947B-7A3E-4D08-9012-AD11500E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0FB95-DCB5-41CA-9DE0-397E6EA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D060-5928-48A9-BF66-E864328F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85416-DA01-473F-9D0A-706036F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7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6A-ABE4-4EF2-94CB-FF49597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5CB46-E97E-4A78-AFA2-D6C57FF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07C3-914A-4B34-B7C5-100A143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5A458-0272-4454-8E82-A50F6C34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1E31E-1584-46E2-8035-1FD37E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1A8D-D534-49E8-8CA8-6C09053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A649A-199F-4B04-8517-758772E6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8D41D-F7CC-4616-993F-1FFF049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23A-EDFB-45AB-B540-B198E71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5BBBE-5B33-4A42-9AF2-714E1AF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3250C-E946-4E0D-B059-3569652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5F63A-F3B8-458B-8E3A-99F524318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633AA-478A-4C77-96BB-99298231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27B06A-1892-4B69-BBA9-9B1EA99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FD92E-2E9E-4C63-8AE9-1A7F858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4310-F245-4BDD-BEE5-C840937C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1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0F4C-0504-4698-A004-108A1400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4EDE6-7E68-4ABE-ACCB-8C35DB9C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E8C50-DC3A-47A1-A3AE-3009787F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A0490-CDD8-4FD5-869A-71AE9F3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917E4-B375-43F8-9E60-32F6C72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510ADF-BBA8-490D-8142-40ED48BE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B4B28E-C99D-4C45-B7F8-DC2F911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03D93-0B97-41B6-BCCA-07C7D0FD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5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EDD5-113B-4908-86E3-8591B39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86A61-36A7-4644-912D-047468B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72AFB-7656-418D-A3B0-5AF0FC3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A7AB7-055A-402C-BE5A-615E853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4F8CD3-DD3A-4A1B-A7FA-CFE5B227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3F386A-97AD-42CD-B570-5E076939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9D792-FB61-4D31-9D8E-53CA570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E9DC-0678-42FE-BE88-E7B13DF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BEBEC-266C-4363-B578-FD504B16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5521B-9DAE-41E2-8170-24494BF8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79DBC-5A53-422D-972C-C93074ED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64FE0-88E7-4B75-8EC4-C9BEAA8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393DD-41DF-4C25-B4FE-68A638CE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8EDA-3525-401F-880D-CF35DAEA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31230E-4BFB-4BDE-8C43-5B8B92AB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14C5E-A198-40D2-85B9-9ED8FA07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B6304-38D4-4A4A-8728-2CD1CA20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B0F8E-EB16-48F9-98C8-A2E0BFB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3B29F-D570-469B-8D77-C7B6D5D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8F04BB-080E-4B26-8793-4095785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B54E1-2391-45D4-982D-FD685C6E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2F1E8-4AF7-475A-BCB8-F05CBC2F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92DB95-3767-4B0B-A27E-A3BED75C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CD90-64DB-4DEF-B6C0-9221B5E7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hyperlink" Target="mailto:atencionalusuario@itp.edu.c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5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88822" y="42336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bg1"/>
                </a:solidFill>
              </a:rPr>
              <a:t>Informe de Peticiones, Quejas, Reclamos,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Sugerencias y Denuncias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(PQRSD)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Febrero/2025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0640" t="29886" r="24555" b="51305"/>
          <a:stretch/>
        </p:blipFill>
        <p:spPr>
          <a:xfrm>
            <a:off x="6119445" y="633045"/>
            <a:ext cx="5812891" cy="247943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63756" t="49624" r="24059" b="30978"/>
          <a:stretch/>
        </p:blipFill>
        <p:spPr bwMode="auto">
          <a:xfrm>
            <a:off x="9372600" y="3307937"/>
            <a:ext cx="2454715" cy="212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8" y="5752844"/>
            <a:ext cx="5962405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2386" y="378042"/>
            <a:ext cx="412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RECOMENDACIONES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50984" y="21836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Estandarización de Traslados: Mantener y replicar el modelo de remisión interna que permitió </a:t>
            </a:r>
            <a:r>
              <a:rPr lang="es-CO" dirty="0" smtClean="0"/>
              <a:t>la efectividad</a:t>
            </a:r>
            <a:r>
              <a:rPr lang="es-CO" dirty="0"/>
              <a:t>, asegurando que los traslados de información sigan cumpliendo con los términos de ley de manera oportuna.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84144" y="44660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Cultura de </a:t>
            </a:r>
            <a:r>
              <a:rPr lang="es-CO" dirty="0" smtClean="0"/>
              <a:t>Eficiencia en </a:t>
            </a:r>
            <a:r>
              <a:rPr lang="es-CO" dirty="0"/>
              <a:t>la Respuesta: </a:t>
            </a:r>
            <a:r>
              <a:rPr lang="es-CO" dirty="0" smtClean="0"/>
              <a:t>La </a:t>
            </a:r>
            <a:r>
              <a:rPr lang="es-CO" dirty="0"/>
              <a:t>consolidación de esta cultura permitirá que </a:t>
            </a:r>
            <a:r>
              <a:rPr lang="es-CO" dirty="0" smtClean="0"/>
              <a:t>la efectividad en cada </a:t>
            </a:r>
            <a:r>
              <a:rPr lang="es-CO" dirty="0"/>
              <a:t>requerimiento sea atendido con oportunidad y precisión normativa</a:t>
            </a:r>
            <a:r>
              <a:rPr lang="es-CO" dirty="0" smtClean="0"/>
              <a:t>. 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7" t="-3780" r="264" b="2792"/>
          <a:stretch/>
        </p:blipFill>
        <p:spPr>
          <a:xfrm>
            <a:off x="638907" y="1392438"/>
            <a:ext cx="9388493" cy="7911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6" t="3350"/>
          <a:stretch/>
        </p:blipFill>
        <p:spPr>
          <a:xfrm>
            <a:off x="6125348" y="3727414"/>
            <a:ext cx="5454796" cy="5359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293" b="-4528"/>
          <a:stretch/>
        </p:blipFill>
        <p:spPr>
          <a:xfrm>
            <a:off x="638907" y="3732086"/>
            <a:ext cx="5768526" cy="5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23145E-B551-489C-ACD3-27D8A4C477AC}"/>
              </a:ext>
            </a:extLst>
          </p:cNvPr>
          <p:cNvSpPr txBox="1"/>
          <p:nvPr/>
        </p:nvSpPr>
        <p:spPr>
          <a:xfrm>
            <a:off x="2155849" y="2066192"/>
            <a:ext cx="8760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/>
              <a:t>Informe de Peticiones, Quejas, Reclamos,</a:t>
            </a:r>
          </a:p>
          <a:p>
            <a:pPr algn="ctr"/>
            <a:r>
              <a:rPr lang="es-CO" sz="4000" dirty="0"/>
              <a:t>Sugerencias y Denuncias</a:t>
            </a:r>
          </a:p>
          <a:p>
            <a:pPr algn="ctr"/>
            <a:r>
              <a:rPr lang="es-CO" sz="4000" dirty="0"/>
              <a:t>(PQRSD)</a:t>
            </a:r>
          </a:p>
          <a:p>
            <a:pPr algn="ctr"/>
            <a:r>
              <a:rPr lang="es-CO" sz="4000" dirty="0"/>
              <a:t> </a:t>
            </a:r>
            <a:r>
              <a:rPr lang="es-CO" sz="4000" dirty="0" smtClean="0"/>
              <a:t>Febrero/2025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7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44414" y="971234"/>
            <a:ext cx="9999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presente documento corresponde al Informe de Peticiones, </a:t>
            </a:r>
            <a:r>
              <a:rPr lang="es-CO" dirty="0" smtClean="0"/>
              <a:t>Quejas,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 Oficina </a:t>
            </a:r>
            <a:r>
              <a:rPr lang="es-CO" dirty="0"/>
              <a:t>de atención al usuario </a:t>
            </a:r>
            <a:r>
              <a:rPr lang="es-CO" dirty="0" smtClean="0"/>
              <a:t>de la Institución Universitaria del Putumayo. Correspondiente </a:t>
            </a:r>
            <a:r>
              <a:rPr lang="es-CO" dirty="0"/>
              <a:t>al mes de </a:t>
            </a:r>
            <a:r>
              <a:rPr lang="es-CO" dirty="0" smtClean="0"/>
              <a:t>febrero </a:t>
            </a:r>
            <a:r>
              <a:rPr lang="es-CO" dirty="0"/>
              <a:t>de </a:t>
            </a:r>
            <a:r>
              <a:rPr lang="es-CO" dirty="0" smtClean="0"/>
              <a:t>2025.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acuerdo con los datos arrojados por los canales de atención, </a:t>
            </a:r>
            <a:r>
              <a:rPr lang="es-CO" dirty="0" smtClean="0"/>
              <a:t>durante </a:t>
            </a:r>
            <a:r>
              <a:rPr lang="es-CO" dirty="0"/>
              <a:t>en el mes </a:t>
            </a:r>
            <a:r>
              <a:rPr lang="es-CO"/>
              <a:t>de </a:t>
            </a:r>
            <a:r>
              <a:rPr lang="es-CO" smtClean="0"/>
              <a:t>febrero, </a:t>
            </a:r>
            <a:r>
              <a:rPr lang="es-CO" dirty="0"/>
              <a:t>se recibieron </a:t>
            </a:r>
            <a:r>
              <a:rPr lang="es-CO" dirty="0" smtClean="0"/>
              <a:t>(224) PQRSD, garantizando </a:t>
            </a:r>
            <a:r>
              <a:rPr lang="es-CO" dirty="0"/>
              <a:t>el registro del 100% y teniendo en cuenta lo reportado </a:t>
            </a:r>
            <a:r>
              <a:rPr lang="es-CO" dirty="0" smtClean="0"/>
              <a:t>les </a:t>
            </a:r>
            <a:r>
              <a:rPr lang="es-CO" dirty="0"/>
              <a:t>fue asignado su trámite, no se negó el acceso a ninguna de ellas.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366359" y="3036690"/>
            <a:ext cx="50391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44414" y="4174389"/>
            <a:ext cx="4443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Nuestra estrategia </a:t>
            </a:r>
            <a:r>
              <a:rPr lang="es-CO" dirty="0" err="1"/>
              <a:t>omnicanal</a:t>
            </a:r>
            <a:r>
              <a:rPr lang="es-CO" dirty="0"/>
              <a:t> garantiza la accesibilidad y eficiencia en el procesamiento de todas las solicitudes de los usuarios.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205481"/>
              </p:ext>
            </p:extLst>
          </p:nvPr>
        </p:nvGraphicFramePr>
        <p:xfrm>
          <a:off x="5343523" y="2872154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49804" y="940517"/>
            <a:ext cx="61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GESTIÓN: CANALES DE ATENCIÓN</a:t>
            </a:r>
            <a:r>
              <a:rPr lang="es-CO" b="1" dirty="0"/>
              <a:t> </a:t>
            </a:r>
            <a:r>
              <a:rPr lang="es-CO" b="1" dirty="0" smtClean="0"/>
              <a:t>TELEFONÍA CELULAR   </a:t>
            </a:r>
            <a:endParaRPr lang="es-CO" dirty="0"/>
          </a:p>
          <a:p>
            <a:pPr algn="ctr"/>
            <a:endParaRPr lang="es-CO" b="1" dirty="0"/>
          </a:p>
        </p:txBody>
      </p:sp>
      <p:sp>
        <p:nvSpPr>
          <p:cNvPr id="2" name="Rectángulo 1"/>
          <p:cNvSpPr/>
          <p:nvPr/>
        </p:nvSpPr>
        <p:spPr>
          <a:xfrm>
            <a:off x="4915999" y="159108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Dado que el volumen principal es de llamadas recibidas (63%), el éxito del servicio depende casi totalmente de la rapidez con la que se contesten estas </a:t>
            </a:r>
            <a:r>
              <a:rPr lang="es-CO" dirty="0" smtClean="0"/>
              <a:t>llamadas y se brinda la información requerida. </a:t>
            </a:r>
            <a:r>
              <a:rPr lang="es-CO" dirty="0"/>
              <a:t>Los principales temas abordados fueron los </a:t>
            </a:r>
            <a:r>
              <a:rPr lang="es-CO" dirty="0" smtClean="0"/>
              <a:t>siguientes: Inducción </a:t>
            </a:r>
            <a:r>
              <a:rPr lang="es-CO" dirty="0"/>
              <a:t>a estudiantes </a:t>
            </a:r>
            <a:r>
              <a:rPr lang="es-CO" dirty="0" smtClean="0"/>
              <a:t>nuevos - </a:t>
            </a:r>
            <a:r>
              <a:rPr lang="es-CO" dirty="0"/>
              <a:t>(Sede, Subsede y Ampliaciones): </a:t>
            </a:r>
            <a:r>
              <a:rPr lang="es-CO" dirty="0" smtClean="0"/>
              <a:t>5-feb-25 8-feb-25. Presentación </a:t>
            </a:r>
            <a:r>
              <a:rPr lang="es-CO" dirty="0"/>
              <a:t>examen de validación: 3-feb-25 al </a:t>
            </a:r>
            <a:r>
              <a:rPr lang="es-CO" dirty="0" smtClean="0"/>
              <a:t>21-feb-25. Iniciación </a:t>
            </a:r>
            <a:r>
              <a:rPr lang="es-CO" dirty="0"/>
              <a:t>de Clases: 3-feb-25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Objetivo</a:t>
            </a:r>
            <a:r>
              <a:rPr lang="es-CO" dirty="0"/>
              <a:t>: Una meta </a:t>
            </a:r>
            <a:r>
              <a:rPr lang="es-CO" dirty="0" smtClean="0"/>
              <a:t>óptima en </a:t>
            </a:r>
            <a:r>
              <a:rPr lang="es-CO" dirty="0"/>
              <a:t>centros de atención suele ser mantener las llamadas perdidas por debajo del 5% o 8%. El 15% actual sugiere que hay espacio para optimizar la gestión.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73138"/>
              </p:ext>
            </p:extLst>
          </p:nvPr>
        </p:nvGraphicFramePr>
        <p:xfrm>
          <a:off x="395654" y="4726169"/>
          <a:ext cx="4191000" cy="132397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300069396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92210839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919716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CANALES DE ATENCIÓN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947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RECIBIDAS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135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712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LLAMADAS PERDIDAS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8933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LLAMADAS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832953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769526"/>
              </p:ext>
            </p:extLst>
          </p:nvPr>
        </p:nvGraphicFramePr>
        <p:xfrm>
          <a:off x="139476" y="1586848"/>
          <a:ext cx="4995232" cy="239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9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24148" y="773695"/>
            <a:ext cx="38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GESTIÓN DE CORREOS ELECTRÓNICOS </a:t>
            </a:r>
            <a:endParaRPr lang="es-CO" b="1" dirty="0"/>
          </a:p>
        </p:txBody>
      </p:sp>
      <p:sp>
        <p:nvSpPr>
          <p:cNvPr id="5" name="Rectángulo 4"/>
          <p:cNvSpPr/>
          <p:nvPr/>
        </p:nvSpPr>
        <p:spPr>
          <a:xfrm>
            <a:off x="5274716" y="129289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El análisis del flujo de información a través de medios digitales registra un total </a:t>
            </a:r>
            <a:r>
              <a:rPr lang="es-CO" dirty="0" smtClean="0"/>
              <a:t>del 100% de interacciones</a:t>
            </a:r>
            <a:r>
              <a:rPr lang="es-CO" dirty="0"/>
              <a:t>, distribuidas de la siguiente manera</a:t>
            </a:r>
            <a:r>
              <a:rPr lang="es-CO" dirty="0" smtClean="0"/>
              <a:t>: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Correos </a:t>
            </a:r>
            <a:r>
              <a:rPr lang="es-CO" dirty="0"/>
              <a:t>Recibidos: Se contabilizaron </a:t>
            </a:r>
            <a:r>
              <a:rPr lang="es-CO" dirty="0" smtClean="0"/>
              <a:t>46 PQRSD recibidas mediante el correo </a:t>
            </a:r>
            <a:r>
              <a:rPr lang="es-CO" u="sng" dirty="0" smtClean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atencionalusuario@itp.edu.co</a:t>
            </a:r>
            <a:r>
              <a:rPr lang="es-CO" dirty="0" smtClean="0"/>
              <a:t>, </a:t>
            </a:r>
            <a:r>
              <a:rPr lang="es-CO" dirty="0"/>
              <a:t>lo cual representa el </a:t>
            </a:r>
            <a:r>
              <a:rPr lang="es-CO" dirty="0" smtClean="0"/>
              <a:t>97% </a:t>
            </a:r>
            <a:r>
              <a:rPr lang="es-CO" dirty="0"/>
              <a:t>de la actividad total en este </a:t>
            </a:r>
            <a:r>
              <a:rPr lang="es-CO" dirty="0" smtClean="0"/>
              <a:t>canal y el 3% corresponde  </a:t>
            </a:r>
            <a:r>
              <a:rPr lang="es-CO" dirty="0"/>
              <a:t>a 1 PQRSD </a:t>
            </a:r>
            <a:r>
              <a:rPr lang="es-CO" dirty="0" smtClean="0"/>
              <a:t>registrada mediante el correo </a:t>
            </a:r>
            <a:r>
              <a:rPr lang="es-CO" u="sng" dirty="0" smtClean="0">
                <a:solidFill>
                  <a:srgbClr val="0563C1"/>
                </a:solidFill>
                <a:latin typeface="Calibri" panose="020F0502020204030204" pitchFamily="34" charset="0"/>
              </a:rPr>
              <a:t>notificacionesjudiciales@itp.edu.co</a:t>
            </a:r>
            <a:r>
              <a:rPr lang="es-CO" dirty="0" smtClean="0">
                <a:solidFill>
                  <a:srgbClr val="0563C1"/>
                </a:solidFill>
                <a:latin typeface="Calibri" panose="020F0502020204030204" pitchFamily="34" charset="0"/>
              </a:rPr>
              <a:t> </a:t>
            </a:r>
            <a:r>
              <a:rPr lang="es-CO" dirty="0" smtClean="0"/>
              <a:t>Notificación </a:t>
            </a:r>
            <a:r>
              <a:rPr lang="es-CO" dirty="0"/>
              <a:t>Admisión </a:t>
            </a:r>
            <a:r>
              <a:rPr lang="es-CO" dirty="0" smtClean="0"/>
              <a:t>tendiente a una </a:t>
            </a:r>
            <a:r>
              <a:rPr lang="es-CO" dirty="0"/>
              <a:t>Admisión </a:t>
            </a:r>
            <a:r>
              <a:rPr lang="es-CO" dirty="0" smtClean="0"/>
              <a:t> Tutela.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Conclusión </a:t>
            </a:r>
            <a:r>
              <a:rPr lang="es-CO" dirty="0"/>
              <a:t>de la Gestión </a:t>
            </a:r>
            <a:r>
              <a:rPr lang="es-CO" dirty="0" smtClean="0"/>
              <a:t>Digita. La </a:t>
            </a:r>
            <a:r>
              <a:rPr lang="es-CO" dirty="0"/>
              <a:t>estadística refleja una participación activa en la recepción de solicitudes y trámites, manteniendo un equilibrio operativo donde el 100% de la interacción digital se divide principalmente en la atención de mensajes entrantes.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60807"/>
              </p:ext>
            </p:extLst>
          </p:nvPr>
        </p:nvGraphicFramePr>
        <p:xfrm>
          <a:off x="512216" y="4688376"/>
          <a:ext cx="4411476" cy="75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Hoja de cálculo" r:id="rId5" imgW="4762564" imgH="819122" progId="Excel.Sheet.12">
                  <p:embed/>
                </p:oleObj>
              </mc:Choice>
              <mc:Fallback>
                <p:oleObj name="Hoja de cálculo" r:id="rId5" imgW="4762564" imgH="8191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216" y="4688376"/>
                        <a:ext cx="4411476" cy="75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051167"/>
              </p:ext>
            </p:extLst>
          </p:nvPr>
        </p:nvGraphicFramePr>
        <p:xfrm>
          <a:off x="512216" y="1292889"/>
          <a:ext cx="4657661" cy="261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08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733800" y="424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PQRSD </a:t>
            </a:r>
            <a:r>
              <a:rPr lang="es-CO" b="1" dirty="0" smtClean="0"/>
              <a:t>RECIBIDAS POR MODALIDAD DE PETICIÓN </a:t>
            </a: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7158" t="17763" r="63177" b="66193"/>
          <a:stretch/>
        </p:blipFill>
        <p:spPr>
          <a:xfrm>
            <a:off x="879231" y="1022114"/>
            <a:ext cx="2473898" cy="23099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46969" t="54041" r="47241" b="30706"/>
          <a:stretch/>
        </p:blipFill>
        <p:spPr>
          <a:xfrm>
            <a:off x="8583004" y="3598667"/>
            <a:ext cx="1694212" cy="25105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64237" t="33644" r="29874" b="48728"/>
          <a:stretch/>
        </p:blipFill>
        <p:spPr>
          <a:xfrm>
            <a:off x="5839200" y="3482091"/>
            <a:ext cx="1545230" cy="26019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5794" t="17763" r="29218" b="66193"/>
          <a:stretch/>
        </p:blipFill>
        <p:spPr>
          <a:xfrm>
            <a:off x="8655055" y="793513"/>
            <a:ext cx="1346237" cy="24358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44499" t="17763" r="45110" b="66193"/>
          <a:stretch/>
        </p:blipFill>
        <p:spPr>
          <a:xfrm>
            <a:off x="3952056" y="1022114"/>
            <a:ext cx="2659759" cy="23099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8765" t="33644" r="65423" b="48728"/>
          <a:stretch/>
        </p:blipFill>
        <p:spPr>
          <a:xfrm>
            <a:off x="1341577" y="3432468"/>
            <a:ext cx="1549206" cy="264301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46616" t="33363" r="47712" b="49009"/>
          <a:stretch/>
        </p:blipFill>
        <p:spPr>
          <a:xfrm>
            <a:off x="3628387" y="3432468"/>
            <a:ext cx="1545194" cy="27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988896"/>
              </p:ext>
            </p:extLst>
          </p:nvPr>
        </p:nvGraphicFramePr>
        <p:xfrm>
          <a:off x="2756740" y="879963"/>
          <a:ext cx="6735641" cy="261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984740" y="3639283"/>
            <a:ext cx="9460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dinámica del servicio durante </a:t>
            </a:r>
            <a:r>
              <a:rPr lang="es-CO" dirty="0" smtClean="0"/>
              <a:t>el mes de febrero, estuvo </a:t>
            </a:r>
            <a:r>
              <a:rPr lang="es-CO" dirty="0"/>
              <a:t>marcada por una fuerte tendencia hacia la consulta informativa. Las peticiones de información </a:t>
            </a:r>
            <a:r>
              <a:rPr lang="es-CO" dirty="0" smtClean="0"/>
              <a:t>con el (41</a:t>
            </a:r>
            <a:r>
              <a:rPr lang="es-CO" dirty="0"/>
              <a:t>%) y de interés particular </a:t>
            </a:r>
            <a:r>
              <a:rPr lang="es-CO" dirty="0" smtClean="0"/>
              <a:t>con el (38</a:t>
            </a:r>
            <a:r>
              <a:rPr lang="es-CO" dirty="0"/>
              <a:t>%) consolidaron la mayor parte de la demanda, sumando un 79% del volumen total. Por su parte, la categoría "Otros" (invitaciones y ofertas </a:t>
            </a:r>
            <a:r>
              <a:rPr lang="es-CO" dirty="0" smtClean="0"/>
              <a:t>académicas de capacitación y brocharé) </a:t>
            </a:r>
            <a:r>
              <a:rPr lang="es-CO" dirty="0"/>
              <a:t>representó un 21%, mientras que las quejas y reclamos mantuvieron una incidencia marginal. Cabe destacar que el </a:t>
            </a:r>
            <a:r>
              <a:rPr lang="es-CO" dirty="0" smtClean="0"/>
              <a:t>radicado </a:t>
            </a:r>
            <a:r>
              <a:rPr lang="es-CO" dirty="0"/>
              <a:t>de queja fue gestionado y resuelto oportunamente bajo los términos de ley.</a:t>
            </a:r>
          </a:p>
        </p:txBody>
      </p:sp>
    </p:spTree>
    <p:extLst>
      <p:ext uri="{BB962C8B-B14F-4D97-AF65-F5344CB8AC3E}">
        <p14:creationId xmlns:p14="http://schemas.microsoft.com/office/powerpoint/2010/main" val="42663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3038" y="474757"/>
            <a:ext cx="753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 Q R </a:t>
            </a:r>
            <a:r>
              <a:rPr lang="pt-BR" b="1"/>
              <a:t>S </a:t>
            </a:r>
            <a:r>
              <a:rPr lang="pt-BR" b="1" smtClean="0"/>
              <a:t>D - </a:t>
            </a:r>
            <a:r>
              <a:rPr lang="es-CO" b="1" dirty="0"/>
              <a:t>ASIGNADAS A DEPENDENCIAS Y GRUPOS INTERNOS DE TRABAJO</a:t>
            </a:r>
          </a:p>
          <a:p>
            <a:pPr algn="just"/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32775"/>
              </p:ext>
            </p:extLst>
          </p:nvPr>
        </p:nvGraphicFramePr>
        <p:xfrm>
          <a:off x="804497" y="912444"/>
          <a:ext cx="56769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Hoja de cálculo" r:id="rId4" imgW="5676964" imgH="2866925" progId="Excel.Sheet.12">
                  <p:embed/>
                </p:oleObj>
              </mc:Choice>
              <mc:Fallback>
                <p:oleObj name="Hoja de cálculo" r:id="rId4" imgW="5676964" imgH="2866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497" y="912444"/>
                        <a:ext cx="5676900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311726"/>
              </p:ext>
            </p:extLst>
          </p:nvPr>
        </p:nvGraphicFramePr>
        <p:xfrm>
          <a:off x="6331927" y="912445"/>
          <a:ext cx="5202299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804496" y="4217156"/>
            <a:ext cx="10273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periodo evaluado, se gestionaron un total de 224 solicitudes, de las cuales se atendieron efectivamente 204, alcanzando un índice de cumplimiento global del 91%. Este porcentaje refleja una gestión institucional sólida, aunque identifica áreas específicas con oportunidades de mejora en sus tiempos de respuesta.</a:t>
            </a:r>
          </a:p>
        </p:txBody>
      </p:sp>
    </p:spTree>
    <p:extLst>
      <p:ext uri="{BB962C8B-B14F-4D97-AF65-F5344CB8AC3E}">
        <p14:creationId xmlns:p14="http://schemas.microsoft.com/office/powerpoint/2010/main" val="39562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9465" y="457172"/>
            <a:ext cx="553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GESTIÓN DE TRASLADOS Y ACCESO A LA INFORMACIÓN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91662" y="940503"/>
            <a:ext cx="10676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gestión </a:t>
            </a:r>
            <a:r>
              <a:rPr lang="es-CO" dirty="0" smtClean="0"/>
              <a:t>de traslado y acceso a la información se </a:t>
            </a:r>
            <a:r>
              <a:rPr lang="es-CO" dirty="0"/>
              <a:t>enfocó primordialmente en el liderazgo informativo, dado que el 41% de las solicitudes correspondieron al acceso a la información, consolidándose así como el trámite de mayor demanda ciudadana. En consecuencia, se optimizó la remisión interna de procesos, lo que permitió alcanzar una efectividad del 91% en la atención a través de las diversas dependencias. Asimismo, el flujo de información —incluyendo convenios y capacitaciones— se ejecutó bajo </a:t>
            </a:r>
            <a:r>
              <a:rPr lang="es-CO" dirty="0" smtClean="0"/>
              <a:t>criterios </a:t>
            </a:r>
            <a:r>
              <a:rPr lang="es-CO" dirty="0"/>
              <a:t>de oportunidad y cumplimiento legal, garantizando la transparencia institucional. Finalmente, es importante resaltar como indicador clave que el 79% de la operatividad total se concentró exitosamente en la resolución de consultas de información y de intereses particulares.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888" y="3248827"/>
            <a:ext cx="5200339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814</Words>
  <Application>Microsoft Office PowerPoint</Application>
  <PresentationFormat>Panorámica</PresentationFormat>
  <Paragraphs>56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SALA 2-01</cp:lastModifiedBy>
  <cp:revision>58</cp:revision>
  <dcterms:created xsi:type="dcterms:W3CDTF">2025-07-15T21:29:47Z</dcterms:created>
  <dcterms:modified xsi:type="dcterms:W3CDTF">2026-04-07T08:40:38Z</dcterms:modified>
</cp:coreProperties>
</file>